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61" r:id="rId3"/>
    <p:sldId id="262" r:id="rId4"/>
    <p:sldId id="259" r:id="rId5"/>
    <p:sldId id="263" r:id="rId6"/>
    <p:sldId id="264" r:id="rId7"/>
    <p:sldId id="265" r:id="rId8"/>
    <p:sldId id="276" r:id="rId9"/>
    <p:sldId id="266" r:id="rId10"/>
    <p:sldId id="268" r:id="rId11"/>
    <p:sldId id="280" r:id="rId12"/>
    <p:sldId id="269" r:id="rId13"/>
    <p:sldId id="270" r:id="rId14"/>
    <p:sldId id="271" r:id="rId15"/>
    <p:sldId id="272" r:id="rId16"/>
    <p:sldId id="273" r:id="rId17"/>
    <p:sldId id="285" r:id="rId18"/>
    <p:sldId id="284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14"/>
    <a:srgbClr val="EA6C30"/>
    <a:srgbClr val="0D84C8"/>
    <a:srgbClr val="0590D4"/>
    <a:srgbClr val="000000"/>
    <a:srgbClr val="F2781C"/>
    <a:srgbClr val="F5F4F5"/>
    <a:srgbClr val="498BF3"/>
    <a:srgbClr val="8A8A8A"/>
    <a:srgbClr val="001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67145" autoAdjust="0"/>
  </p:normalViewPr>
  <p:slideViewPr>
    <p:cSldViewPr snapToGrid="0">
      <p:cViewPr varScale="1">
        <p:scale>
          <a:sx n="50" d="100"/>
          <a:sy n="50" d="100"/>
        </p:scale>
        <p:origin x="1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1407224-9124-4C61-B3AE-3B84CED65D64}" type="datetimeFigureOut">
              <a:rPr lang="en-CA" smtClean="0"/>
              <a:t>08/04/2016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BE02E51-7C98-43A1-835C-B05E591E9CA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17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813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039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020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5478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709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959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613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394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90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100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147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014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33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600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89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6693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02E51-7C98-43A1-835C-B05E591E9CA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360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8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9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6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5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7EE4-06B5-43E3-950C-4162206DBB8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CD091-B526-4913-AE71-18F9EC652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/>
        </p:nvSpPr>
        <p:spPr>
          <a:xfrm>
            <a:off x="-4590889" y="0"/>
            <a:ext cx="12192000" cy="6858000"/>
          </a:xfrm>
          <a:prstGeom prst="parallelogram">
            <a:avLst>
              <a:gd name="adj" fmla="val 3744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917463" y="3750502"/>
            <a:ext cx="97833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CIRCLE</a:t>
            </a:r>
          </a:p>
          <a:p>
            <a:pPr algn="r"/>
            <a:endParaRPr lang="en-US" sz="5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5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5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18750" y="0"/>
            <a:ext cx="5512290" cy="5446998"/>
            <a:chOff x="59594" y="-31718"/>
            <a:chExt cx="6972302" cy="68897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94" y="-31718"/>
              <a:ext cx="6972302" cy="68897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3052462">
              <a:off x="2912023" y="2873263"/>
              <a:ext cx="1200150" cy="1134496"/>
            </a:xfrm>
            <a:prstGeom prst="rect">
              <a:avLst/>
            </a:prstGeom>
            <a:solidFill>
              <a:srgbClr val="001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22094" y="857250"/>
              <a:ext cx="1390650" cy="1543050"/>
            </a:xfrm>
            <a:prstGeom prst="ellipse">
              <a:avLst/>
            </a:prstGeom>
            <a:solidFill>
              <a:srgbClr val="A01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59694" y="857250"/>
              <a:ext cx="1390650" cy="1543050"/>
            </a:xfrm>
            <a:prstGeom prst="ellipse">
              <a:avLst/>
            </a:prstGeom>
            <a:solidFill>
              <a:srgbClr val="479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0194" y="4533900"/>
              <a:ext cx="1390650" cy="1543050"/>
            </a:xfrm>
            <a:prstGeom prst="ellipse">
              <a:avLst/>
            </a:prstGeom>
            <a:solidFill>
              <a:srgbClr val="A0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2094" y="4533900"/>
              <a:ext cx="1390650" cy="1543050"/>
            </a:xfrm>
            <a:prstGeom prst="ellipse">
              <a:avLst/>
            </a:prstGeom>
            <a:solidFill>
              <a:srgbClr val="DB7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http://www.spaceotechnologies.com/wp-content/themes/spaceotechnologies/images/enterprise/mcommerce-enterprise-mobility-banner-i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92" y="1132857"/>
            <a:ext cx="3661206" cy="318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70" y="5997886"/>
            <a:ext cx="4088394" cy="787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2361" y="2707370"/>
            <a:ext cx="422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VIRTUOUS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776675" y="1662708"/>
            <a:ext cx="9350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2" name="Rectangle 1"/>
          <p:cNvSpPr/>
          <p:nvPr/>
        </p:nvSpPr>
        <p:spPr>
          <a:xfrm>
            <a:off x="-992934" y="601075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JULIN SHAW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SENIOR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MANAGER,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24267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107" t="53125" r="19693" b="8073"/>
          <a:stretch/>
        </p:blipFill>
        <p:spPr>
          <a:xfrm>
            <a:off x="-272951" y="2204792"/>
            <a:ext cx="12725400" cy="4536088"/>
          </a:xfrm>
          <a:prstGeom prst="rect">
            <a:avLst/>
          </a:prstGeom>
        </p:spPr>
      </p:pic>
      <p:sp>
        <p:nvSpPr>
          <p:cNvPr id="7" name="Rounded Rectangle 6" hidden="1"/>
          <p:cNvSpPr/>
          <p:nvPr/>
        </p:nvSpPr>
        <p:spPr>
          <a:xfrm>
            <a:off x="2045776" y="183747"/>
            <a:ext cx="8322904" cy="7436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7" hidden="1"/>
          <p:cNvSpPr/>
          <p:nvPr/>
        </p:nvSpPr>
        <p:spPr>
          <a:xfrm>
            <a:off x="9593451" y="183747"/>
            <a:ext cx="790727" cy="74360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793" y="312622"/>
            <a:ext cx="485700" cy="485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00" y="203761"/>
            <a:ext cx="13192369" cy="1732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9437">
            <a:off x="302963" y="1250873"/>
            <a:ext cx="5696424" cy="378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981" y="1493103"/>
            <a:ext cx="852674" cy="4099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22235" y="1494536"/>
            <a:ext cx="6038515" cy="409939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5259907" y="1407119"/>
            <a:ext cx="756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err="1">
                <a:latin typeface="Century Gothic" panose="020B0502020202020204" pitchFamily="34" charset="0"/>
              </a:rPr>
              <a:t>d</a:t>
            </a:r>
            <a:r>
              <a:rPr lang="en-CA" sz="3200" dirty="0" err="1" smtClean="0">
                <a:latin typeface="Century Gothic" panose="020B0502020202020204" pitchFamily="34" charset="0"/>
              </a:rPr>
              <a:t>onald</a:t>
            </a:r>
            <a:r>
              <a:rPr lang="en-CA" sz="3200" dirty="0" smtClean="0">
                <a:latin typeface="Century Gothic" panose="020B0502020202020204" pitchFamily="34" charset="0"/>
              </a:rPr>
              <a:t> trump</a:t>
            </a: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4950" y="-9525"/>
            <a:ext cx="13754100" cy="6877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1350" y="2975756"/>
            <a:ext cx="7048500" cy="1219200"/>
          </a:xfrm>
          <a:prstGeom prst="rect">
            <a:avLst/>
          </a:prstGeom>
          <a:solidFill>
            <a:srgbClr val="F5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1771650" y="3828618"/>
            <a:ext cx="3200400" cy="719196"/>
          </a:xfrm>
          <a:prstGeom prst="rect">
            <a:avLst/>
          </a:prstGeom>
          <a:solidFill>
            <a:srgbClr val="F5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200150" y="339775"/>
            <a:ext cx="9555492" cy="3745303"/>
            <a:chOff x="-2068842" y="590550"/>
            <a:chExt cx="9555492" cy="3745303"/>
          </a:xfrm>
        </p:grpSpPr>
        <p:sp>
          <p:nvSpPr>
            <p:cNvPr id="10" name="Rectangle 9"/>
            <p:cNvSpPr/>
            <p:nvPr/>
          </p:nvSpPr>
          <p:spPr>
            <a:xfrm rot="10800000" flipV="1">
              <a:off x="-2068842" y="590550"/>
              <a:ext cx="9555492" cy="3745303"/>
            </a:xfrm>
            <a:prstGeom prst="rect">
              <a:avLst/>
            </a:prstGeom>
            <a:solidFill>
              <a:srgbClr val="F5F4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6600" dirty="0">
                <a:latin typeface="Century Gothic" panose="020B0502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537976" y="869106"/>
              <a:ext cx="452662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spc="50" dirty="0" smtClean="0">
                  <a:ln w="0">
                    <a:solidFill>
                      <a:schemeClr val="bg1"/>
                    </a:solidFill>
                  </a:ln>
                  <a:solidFill>
                    <a:srgbClr val="F2781C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entury Gothic" panose="020B0502020202020204" pitchFamily="34" charset="0"/>
                </a:rPr>
                <a:t>50%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79826" y="1064607"/>
            <a:ext cx="48013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5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INCREASE   IN</a:t>
            </a:r>
          </a:p>
          <a:p>
            <a:r>
              <a:rPr lang="en-US" sz="5400" b="1" spc="60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PAGEVIEWS</a:t>
            </a:r>
            <a:endParaRPr lang="en-US" sz="5400" spc="600" dirty="0">
              <a:ln w="0"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296" y="-595915"/>
            <a:ext cx="13062858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390" b="75755"/>
          <a:stretch/>
        </p:blipFill>
        <p:spPr>
          <a:xfrm>
            <a:off x="-485296" y="3276600"/>
            <a:ext cx="13062858" cy="3619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87320" y="3200704"/>
            <a:ext cx="4504680" cy="3167767"/>
            <a:chOff x="7597147" y="2330709"/>
            <a:chExt cx="4504680" cy="31677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370">
              <a:off x="7597147" y="2330709"/>
              <a:ext cx="4504680" cy="28116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9982">
              <a:off x="7847048" y="3293654"/>
              <a:ext cx="1073654" cy="22048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357696" y="3251592"/>
            <a:ext cx="3832492" cy="3065992"/>
            <a:chOff x="472286" y="2225931"/>
            <a:chExt cx="3832492" cy="3065992"/>
          </a:xfrm>
        </p:grpSpPr>
        <p:pic>
          <p:nvPicPr>
            <p:cNvPr id="11" name="Picture 6" descr="http://www.benniemellies.com/wp-content/uploads/2015/05/market-stor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6" y="2225931"/>
              <a:ext cx="3832492" cy="3065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505671" y="2593662"/>
              <a:ext cx="1820384" cy="440445"/>
            </a:xfrm>
            <a:prstGeom prst="rect">
              <a:avLst/>
            </a:prstGeom>
            <a:solidFill>
              <a:srgbClr val="A70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5225" y="2593662"/>
              <a:ext cx="1880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600" dirty="0" smtClean="0">
                  <a:solidFill>
                    <a:schemeClr val="bg1"/>
                  </a:solidFill>
                </a:rPr>
                <a:t>RETAIL</a:t>
              </a:r>
              <a:endParaRPr lang="en-US" b="1" spc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2667000" y="3051160"/>
            <a:ext cx="2057400" cy="396890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67176" y="1793873"/>
            <a:ext cx="6589074" cy="4702178"/>
            <a:chOff x="2110516" y="32139"/>
            <a:chExt cx="7949393" cy="5672945"/>
          </a:xfrm>
        </p:grpSpPr>
        <p:sp>
          <p:nvSpPr>
            <p:cNvPr id="9" name="Oval 8"/>
            <p:cNvSpPr/>
            <p:nvPr/>
          </p:nvSpPr>
          <p:spPr>
            <a:xfrm rot="682452">
              <a:off x="3949839" y="735706"/>
              <a:ext cx="4466599" cy="4466599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131" y="1066715"/>
              <a:ext cx="1647251" cy="1906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7"/>
            <p:cNvGrpSpPr/>
            <p:nvPr/>
          </p:nvGrpSpPr>
          <p:grpSpPr>
            <a:xfrm>
              <a:off x="4810177" y="32139"/>
              <a:ext cx="2757844" cy="2206275"/>
              <a:chOff x="7450458" y="141357"/>
              <a:chExt cx="3274803" cy="2619842"/>
            </a:xfrm>
          </p:grpSpPr>
          <p:pic>
            <p:nvPicPr>
              <p:cNvPr id="15" name="Picture 6" descr="http://www.benniemellies.com/wp-content/uploads/2015/05/market-store-ico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0458" y="141357"/>
                <a:ext cx="3274803" cy="26198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463899" y="412930"/>
                <a:ext cx="1247920" cy="301937"/>
              </a:xfrm>
              <a:prstGeom prst="rect">
                <a:avLst/>
              </a:prstGeom>
              <a:solidFill>
                <a:srgbClr val="A7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196677" y="339112"/>
                <a:ext cx="1817966" cy="485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600" dirty="0" smtClean="0">
                    <a:solidFill>
                      <a:schemeClr val="bg1"/>
                    </a:solidFill>
                  </a:rPr>
                  <a:t>RETAIL</a:t>
                </a:r>
                <a:endParaRPr lang="en-US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344" y="3606283"/>
              <a:ext cx="3362565" cy="2098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966" y="1060170"/>
              <a:ext cx="1553725" cy="155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1" name="Group 20"/>
            <p:cNvGrpSpPr/>
            <p:nvPr/>
          </p:nvGrpSpPr>
          <p:grpSpPr>
            <a:xfrm>
              <a:off x="2110516" y="3192417"/>
              <a:ext cx="2757844" cy="2206275"/>
              <a:chOff x="7450458" y="141357"/>
              <a:chExt cx="3274803" cy="2619842"/>
            </a:xfrm>
          </p:grpSpPr>
          <p:pic>
            <p:nvPicPr>
              <p:cNvPr id="22" name="Picture 6" descr="http://www.benniemellies.com/wp-content/uploads/2015/05/market-store-ico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0458" y="141357"/>
                <a:ext cx="3274803" cy="26198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463899" y="398057"/>
                <a:ext cx="1247920" cy="301936"/>
              </a:xfrm>
              <a:prstGeom prst="rect">
                <a:avLst/>
              </a:prstGeom>
              <a:solidFill>
                <a:srgbClr val="A7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196677" y="339112"/>
                <a:ext cx="1817966" cy="485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600" dirty="0" smtClean="0">
                    <a:solidFill>
                      <a:schemeClr val="bg1"/>
                    </a:solidFill>
                  </a:rPr>
                  <a:t>RETAIL</a:t>
                </a:r>
                <a:endParaRPr lang="en-US" b="1" spc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Curved Up Arrow 9"/>
            <p:cNvSpPr/>
            <p:nvPr/>
          </p:nvSpPr>
          <p:spPr>
            <a:xfrm rot="2496243" flipH="1">
              <a:off x="3233417" y="4701304"/>
              <a:ext cx="1150265" cy="815997"/>
            </a:xfrm>
            <a:prstGeom prst="curvedUp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427" y="4100202"/>
              <a:ext cx="1553725" cy="155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5" name="Parallelogram 24"/>
          <p:cNvSpPr/>
          <p:nvPr/>
        </p:nvSpPr>
        <p:spPr>
          <a:xfrm>
            <a:off x="-5593858" y="0"/>
            <a:ext cx="12192000" cy="6858000"/>
          </a:xfrm>
          <a:prstGeom prst="parallelogram">
            <a:avLst>
              <a:gd name="adj" fmla="val 3744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625" y="60662"/>
            <a:ext cx="41386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VIRTUOUS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CIRCLE</a:t>
            </a:r>
          </a:p>
          <a:p>
            <a:r>
              <a:rPr lang="en-US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42749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83" y="-2099835"/>
            <a:ext cx="12354960" cy="122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00050"/>
            <a:ext cx="10760990" cy="620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lowchart: Merge 1"/>
          <p:cNvSpPr/>
          <p:nvPr/>
        </p:nvSpPr>
        <p:spPr>
          <a:xfrm rot="3505702">
            <a:off x="8343899" y="3828262"/>
            <a:ext cx="704850" cy="1962150"/>
          </a:xfrm>
          <a:prstGeom prst="flowChartMerg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0" t="76926" r="24778" b="18628"/>
          <a:stretch/>
        </p:blipFill>
        <p:spPr>
          <a:xfrm>
            <a:off x="9226829" y="3931920"/>
            <a:ext cx="2967583" cy="73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9405695" y="4087495"/>
            <a:ext cx="2609850" cy="424180"/>
          </a:xfrm>
          <a:prstGeom prst="rect">
            <a:avLst/>
          </a:prstGeom>
          <a:solidFill>
            <a:srgbClr val="0D8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PLAY FOR POINTS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3683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4109"/>
            <a:ext cx="13285922" cy="885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ghterra.com/articles/historyofcomputers/pong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5388"/>
            <a:ext cx="6026150" cy="45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1195388"/>
            <a:ext cx="4762500" cy="45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501" y="-50886"/>
            <a:ext cx="12204501" cy="690888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306"/>
            <a:ext cx="12192000" cy="861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" y="5458365"/>
            <a:ext cx="6077072" cy="11711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7150" y="3488834"/>
            <a:ext cx="706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iLottery</a:t>
            </a:r>
            <a:r>
              <a:rPr lang="en-C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Solutions. Powerful Results.</a:t>
            </a:r>
          </a:p>
        </p:txBody>
      </p:sp>
      <p:pic>
        <p:nvPicPr>
          <p:cNvPr id="4" name="Picture 4" descr="http://www.spaceotechnologies.com/wp-content/themes/spaceotechnologies/images/enterprise/mcommerce-enterprise-mobility-banner-i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1333"/>
            <a:ext cx="6938790" cy="6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56542" y="4536987"/>
            <a:ext cx="634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jshaw@pbl.ca</a:t>
            </a:r>
          </a:p>
        </p:txBody>
      </p:sp>
    </p:spTree>
    <p:extLst>
      <p:ext uri="{BB962C8B-B14F-4D97-AF65-F5344CB8AC3E}">
        <p14:creationId xmlns:p14="http://schemas.microsoft.com/office/powerpoint/2010/main" val="25734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" y="0"/>
            <a:ext cx="12212278" cy="8228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933">
            <a:off x="2190539" y="6806"/>
            <a:ext cx="7851030" cy="570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6849" y="5624946"/>
            <a:ext cx="11298409" cy="749224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r>
              <a:rPr lang="en-CA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August 2014…</a:t>
            </a:r>
          </a:p>
          <a:p>
            <a:pPr algn="ctr"/>
            <a:r>
              <a:rPr lang="en-CA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Michigan </a:t>
            </a:r>
            <a:r>
              <a:rPr lang="en-CA" sz="4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iLottery</a:t>
            </a:r>
            <a:r>
              <a:rPr lang="en-CA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was launched…</a:t>
            </a:r>
            <a:endParaRPr lang="en-CA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A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>
          <a:xfrm>
            <a:off x="-731520" y="-50388"/>
            <a:ext cx="4549216" cy="4055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4956" y="541754"/>
            <a:ext cx="75454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UNPRECEDENTED SALES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2634" y="1246022"/>
            <a:ext cx="10855005" cy="5553707"/>
            <a:chOff x="768834" y="1265072"/>
            <a:chExt cx="10855005" cy="5553707"/>
          </a:xfrm>
        </p:grpSpPr>
        <p:sp>
          <p:nvSpPr>
            <p:cNvPr id="9" name="Flowchart: Alternate Process 8"/>
            <p:cNvSpPr/>
            <p:nvPr/>
          </p:nvSpPr>
          <p:spPr>
            <a:xfrm rot="16200000">
              <a:off x="8467681" y="3770947"/>
              <a:ext cx="4543018" cy="776927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Flowchart: Alternate Process 9"/>
            <p:cNvSpPr/>
            <p:nvPr/>
          </p:nvSpPr>
          <p:spPr>
            <a:xfrm rot="16200000">
              <a:off x="4712570" y="4423276"/>
              <a:ext cx="3333434" cy="776924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 rot="16200000">
              <a:off x="2690236" y="4877804"/>
              <a:ext cx="2500577" cy="776927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Flowchart: Alternate Process 11"/>
            <p:cNvSpPr/>
            <p:nvPr/>
          </p:nvSpPr>
          <p:spPr>
            <a:xfrm rot="16200000">
              <a:off x="563045" y="4951992"/>
              <a:ext cx="2295179" cy="776924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Flowchart: Display 29"/>
            <p:cNvSpPr/>
            <p:nvPr/>
          </p:nvSpPr>
          <p:spPr>
            <a:xfrm rot="16200000">
              <a:off x="6570051" y="4046779"/>
              <a:ext cx="3934029" cy="776924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b="1" dirty="0">
                <a:solidFill>
                  <a:srgbClr val="007CC3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40239" y="1265072"/>
              <a:ext cx="18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</a:rPr>
                <a:t>$147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94956" y="2468227"/>
              <a:ext cx="18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</a:rPr>
                <a:t>$107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9674" y="3355050"/>
              <a:ext cx="18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</a:rPr>
                <a:t>$56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834" y="3550984"/>
              <a:ext cx="18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</a:rPr>
                <a:t>$54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30131" y="1800630"/>
              <a:ext cx="18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</a:rPr>
                <a:t>$120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9" name="Picture 10" descr="https://michiganlottery.files.wordpress.com/2014/03/new-2013-megamillions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4693" y="5909960"/>
              <a:ext cx="1689784" cy="901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https://michiganlottery.files.wordpress.com/2012/10/powerball_logo_2c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171" y="6068117"/>
              <a:ext cx="2211619" cy="66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https://www.michiganlottery.com/public/images/ilottery/logo_solid_play_no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3788" y="5743738"/>
              <a:ext cx="1150804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ttp://michiganlottery.files.wordpress.com/2012/10/f5-horz-logo18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147" y="5908411"/>
              <a:ext cx="2001624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8" descr="http://michiganlottery.files.wordpress.com/2012/10/classiclotto47_3c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34" y="6201010"/>
              <a:ext cx="2262227" cy="47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9131538" y="3245828"/>
              <a:ext cx="32482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pPr algn="r"/>
              <a:r>
                <a:rPr lang="en-US" sz="3200" b="1" dirty="0" err="1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iLOTTERY</a:t>
              </a:r>
              <a:r>
                <a:rPr lang="en-US" sz="3200" b="1" dirty="0" smtClean="0">
                  <a:solidFill>
                    <a:prstClr val="white"/>
                  </a:solidFill>
                  <a:latin typeface="Century Gothic" panose="020B0502020202020204" pitchFamily="34" charset="0"/>
                </a:rPr>
                <a:t> SALES</a:t>
              </a:r>
            </a:p>
            <a:p>
              <a:pPr algn="r"/>
              <a:endParaRPr lang="en-US" sz="200" b="1" dirty="0" smtClean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pPr algn="r"/>
              <a:endParaRPr lang="en-US" sz="2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6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1"/>
            <a:ext cx="12203327" cy="8135551"/>
          </a:xfrm>
          <a:prstGeom prst="rect">
            <a:avLst/>
          </a:prstGeom>
        </p:spPr>
      </p:pic>
      <p:pic>
        <p:nvPicPr>
          <p:cNvPr id="6" name="Picture 5" descr="http://michiganlottery.files.wordpress.com/2012/10/f5-horz-logo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232" y="2294186"/>
            <a:ext cx="2899484" cy="12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michiganlottery.files.wordpress.com/2012/10/classiclotto47_3c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98" y="4179626"/>
            <a:ext cx="3544236" cy="7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79" y="5577727"/>
            <a:ext cx="4667910" cy="768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2" y="543631"/>
            <a:ext cx="3510116" cy="16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0846" y="0"/>
            <a:ext cx="16353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es3.com/wp-content/uploads/2016/01/buttonprime-01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611" y="0"/>
            <a:ext cx="13542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es3.com/wp-content/uploads/2016/01/buttonprime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1" t="32496" r="17235" b="39736"/>
          <a:stretch/>
        </p:blipFill>
        <p:spPr bwMode="auto">
          <a:xfrm>
            <a:off x="8553450" y="2242164"/>
            <a:ext cx="21145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es3.com/wp-content/uploads/2016/01/buttonprime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7" r="83647"/>
          <a:stretch/>
        </p:blipFill>
        <p:spPr bwMode="auto">
          <a:xfrm>
            <a:off x="-592611" y="4731978"/>
            <a:ext cx="2237592" cy="201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es3.com/wp-content/uploads/2016/01/buttonprime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3902" r="65408" b="68879"/>
          <a:stretch/>
        </p:blipFill>
        <p:spPr bwMode="auto">
          <a:xfrm>
            <a:off x="1816265" y="146050"/>
            <a:ext cx="22479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629" y="11993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 smtClean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BUILDING THE EXPERIENCE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03035" y="1676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50" dirty="0" smtClean="0">
                <a:ln w="0">
                  <a:solidFill>
                    <a:srgbClr val="F2781C"/>
                  </a:solidFill>
                </a:ln>
                <a:solidFill>
                  <a:srgbClr val="F2781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cript MT Bold" panose="03040602040607080904" pitchFamily="66" charset="0"/>
              </a:rPr>
              <a:t>in a one-click world</a:t>
            </a:r>
          </a:p>
        </p:txBody>
      </p:sp>
      <p:pic>
        <p:nvPicPr>
          <p:cNvPr id="12" name="Picture 6" descr="http://www.es3.com/wp-content/uploads/2016/01/buttonprime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9" t="67138" r="16957" b="4819"/>
          <a:stretch/>
        </p:blipFill>
        <p:spPr bwMode="auto">
          <a:xfrm>
            <a:off x="8553450" y="4683638"/>
            <a:ext cx="2114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2501" y="0"/>
            <a:ext cx="12204501" cy="5934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208491" y="1"/>
            <a:ext cx="140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 smtClean="0">
                <a:ln>
                  <a:solidFill>
                    <a:schemeClr val="tx1"/>
                  </a:solidFill>
                </a:ln>
                <a:solidFill>
                  <a:srgbClr val="FFD5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</a:t>
            </a:r>
            <a:endParaRPr lang="en-CA" sz="7200" dirty="0">
              <a:ln>
                <a:solidFill>
                  <a:schemeClr val="tx1"/>
                </a:solidFill>
              </a:ln>
              <a:solidFill>
                <a:srgbClr val="FFD51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902" y="1"/>
            <a:ext cx="140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 smtClean="0">
                <a:ln>
                  <a:solidFill>
                    <a:schemeClr val="tx1"/>
                  </a:solidFill>
                </a:ln>
                <a:solidFill>
                  <a:srgbClr val="FFD5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</a:t>
            </a:r>
            <a:endParaRPr lang="en-CA" sz="7200" dirty="0">
              <a:ln>
                <a:solidFill>
                  <a:schemeClr val="tx1"/>
                </a:solidFill>
              </a:ln>
              <a:solidFill>
                <a:srgbClr val="FFD51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2935" y="0"/>
            <a:ext cx="140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>
                <a:ln>
                  <a:solidFill>
                    <a:schemeClr val="tx1"/>
                  </a:solidFill>
                </a:ln>
                <a:solidFill>
                  <a:srgbClr val="FFD5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502" y="5934670"/>
            <a:ext cx="12204501" cy="92333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CA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urchase flow</a:t>
            </a:r>
            <a:endParaRPr lang="en-CA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9" y="80209"/>
            <a:ext cx="2804439" cy="575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50" y="80209"/>
            <a:ext cx="2804439" cy="575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78" y="80209"/>
            <a:ext cx="2804439" cy="575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2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402"/>
            <a:ext cx="12210090" cy="8140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501" y="5934670"/>
            <a:ext cx="12192000" cy="92333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en-CA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ngage new players</a:t>
            </a:r>
            <a:endParaRPr lang="en-CA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814" t="54948" r="19693" b="8333"/>
          <a:stretch/>
        </p:blipFill>
        <p:spPr>
          <a:xfrm>
            <a:off x="-1821007" y="1957869"/>
            <a:ext cx="14859000" cy="4988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06" y="2539259"/>
            <a:ext cx="3588681" cy="59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 hidden="1"/>
          <p:cNvSpPr/>
          <p:nvPr/>
        </p:nvSpPr>
        <p:spPr>
          <a:xfrm>
            <a:off x="4262033" y="185979"/>
            <a:ext cx="3704410" cy="74360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le 9" hidden="1"/>
          <p:cNvSpPr/>
          <p:nvPr/>
        </p:nvSpPr>
        <p:spPr>
          <a:xfrm>
            <a:off x="7191214" y="185979"/>
            <a:ext cx="790727" cy="743606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556" y="314854"/>
            <a:ext cx="485700" cy="485700"/>
          </a:xfrm>
          <a:prstGeom prst="rect">
            <a:avLst/>
          </a:prstGeom>
        </p:spPr>
      </p:pic>
      <p:sp>
        <p:nvSpPr>
          <p:cNvPr id="11" name="TextBox 10" hidden="1"/>
          <p:cNvSpPr txBox="1"/>
          <p:nvPr/>
        </p:nvSpPr>
        <p:spPr>
          <a:xfrm>
            <a:off x="4262033" y="203761"/>
            <a:ext cx="296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err="1" smtClean="0">
                <a:latin typeface="Century Gothic" panose="020B0502020202020204" pitchFamily="34" charset="0"/>
              </a:rPr>
              <a:t>powerball</a:t>
            </a:r>
            <a:endParaRPr lang="en-CA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37" y="42337"/>
            <a:ext cx="13192369" cy="1732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53" y="1337560"/>
            <a:ext cx="852674" cy="4099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3611" y="1337560"/>
            <a:ext cx="6038515" cy="409939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3128211" y="1218196"/>
            <a:ext cx="606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powerball</a:t>
            </a:r>
            <a:endParaRPr lang="en-CA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C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966676" y="1688542"/>
            <a:ext cx="245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 smtClean="0">
                <a:solidFill>
                  <a:srgbClr val="498BF3"/>
                </a:solidFill>
                <a:latin typeface="Century Gothic" panose="020B0502020202020204" pitchFamily="34" charset="0"/>
              </a:rPr>
              <a:t>100</a:t>
            </a:r>
            <a:endParaRPr lang="en-CA" sz="5400" b="1" dirty="0">
              <a:solidFill>
                <a:srgbClr val="498BF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37" y="46263"/>
            <a:ext cx="13192369" cy="17328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8211" y="1222122"/>
            <a:ext cx="606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powerball</a:t>
            </a:r>
            <a:endParaRPr lang="en-CA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7582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12855</TotalTime>
  <Words>93</Words>
  <Application>Microsoft Office PowerPoint</Application>
  <PresentationFormat>Widescreen</PresentationFormat>
  <Paragraphs>58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Pollard Banknote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Julin Shaw</dc:creator>
  <cp:lastModifiedBy>Julin Shaw</cp:lastModifiedBy>
  <cp:revision>158</cp:revision>
  <cp:lastPrinted>2016-04-05T05:21:15Z</cp:lastPrinted>
  <dcterms:created xsi:type="dcterms:W3CDTF">2016-03-08T18:15:20Z</dcterms:created>
  <dcterms:modified xsi:type="dcterms:W3CDTF">2016-04-08T12:40:11Z</dcterms:modified>
</cp:coreProperties>
</file>